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5" r:id="rId6"/>
    <p:sldId id="271" r:id="rId7"/>
    <p:sldId id="266" r:id="rId8"/>
    <p:sldId id="276" r:id="rId9"/>
    <p:sldId id="272" r:id="rId10"/>
    <p:sldId id="273" r:id="rId11"/>
    <p:sldId id="278" r:id="rId12"/>
    <p:sldId id="277" r:id="rId13"/>
    <p:sldId id="274" r:id="rId14"/>
    <p:sldId id="269" r:id="rId15"/>
    <p:sldId id="270" r:id="rId16"/>
    <p:sldId id="257" r:id="rId17"/>
    <p:sldId id="263" r:id="rId18"/>
    <p:sldId id="279" r:id="rId1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6357" autoAdjust="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820D17-0F6C-4C11-82CB-37204533F21F}" type="doc">
      <dgm:prSet loTypeId="urn:microsoft.com/office/officeart/2018/2/layout/IconVerticalSolidList" loCatId="icon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CE26F31-BB96-4A48-8E0C-D2EB2A94FBB0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PER OGNI DISCIPLINA I DOCENTI SCELGONO GLI OBIETTIVI DA INDICARE IN PAGELLA</a:t>
          </a:r>
          <a:endParaRPr lang="en-US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6C2578-2F17-4E76-91B6-2570B5249AFE}" type="parTrans" cxnId="{C3A9A5BD-251B-4418-80E2-07E486F9A10C}">
      <dgm:prSet/>
      <dgm:spPr/>
      <dgm:t>
        <a:bodyPr/>
        <a:lstStyle/>
        <a:p>
          <a:endParaRPr lang="en-US"/>
        </a:p>
      </dgm:t>
    </dgm:pt>
    <dgm:pt modelId="{D5CB5D4C-BD48-4213-8636-6A7047EA4562}" type="sibTrans" cxnId="{C3A9A5BD-251B-4418-80E2-07E486F9A10C}">
      <dgm:prSet/>
      <dgm:spPr/>
      <dgm:t>
        <a:bodyPr/>
        <a:lstStyle/>
        <a:p>
          <a:endParaRPr lang="en-US"/>
        </a:p>
      </dgm:t>
    </dgm:pt>
    <dgm:pt modelId="{DD8EF2A2-6A8A-4ACD-A3BB-63587ADCA508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L’ORDINANZA MINISTERIALE PREVEDE </a:t>
          </a:r>
          <a:r>
            <a:rPr lang="it-IT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MINIMO 2 OBIETTIVI </a:t>
          </a:r>
          <a:r>
            <a:rPr lang="it-IT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– NON E’ INDICATO UN LIMITE SUL MASSIMO</a:t>
          </a:r>
          <a:endParaRPr lang="en-US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F07F1A-45E3-4AB9-8163-FAF67DF55AD1}" type="parTrans" cxnId="{35F43EB3-8427-4949-A559-884651B3F868}">
      <dgm:prSet/>
      <dgm:spPr/>
      <dgm:t>
        <a:bodyPr/>
        <a:lstStyle/>
        <a:p>
          <a:endParaRPr lang="en-US"/>
        </a:p>
      </dgm:t>
    </dgm:pt>
    <dgm:pt modelId="{DD98735B-F9E7-49FF-8234-0AE46E2A8498}" type="sibTrans" cxnId="{35F43EB3-8427-4949-A559-884651B3F868}">
      <dgm:prSet/>
      <dgm:spPr/>
      <dgm:t>
        <a:bodyPr/>
        <a:lstStyle/>
        <a:p>
          <a:endParaRPr lang="en-US"/>
        </a:p>
      </dgm:t>
    </dgm:pt>
    <dgm:pt modelId="{C61E0A13-ECBD-4B00-88DC-6B6497779783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GLI OBIETTIVI POSSONO CAMBIARE DAL PRIMO AL SECONDO QUADRIMESTRE (IN ALCUNE DISCIPLINE DEVONO CAMBIARE)</a:t>
          </a:r>
          <a:endParaRPr lang="en-US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5A84B1-98F8-413B-866D-91183B8500A5}" type="parTrans" cxnId="{949C0D08-FAC1-4BB6-BD8F-DD25BCFD250C}">
      <dgm:prSet/>
      <dgm:spPr/>
      <dgm:t>
        <a:bodyPr/>
        <a:lstStyle/>
        <a:p>
          <a:endParaRPr lang="en-US"/>
        </a:p>
      </dgm:t>
    </dgm:pt>
    <dgm:pt modelId="{BE5BD870-4773-48AA-9220-639AA1253D67}" type="sibTrans" cxnId="{949C0D08-FAC1-4BB6-BD8F-DD25BCFD250C}">
      <dgm:prSet/>
      <dgm:spPr/>
      <dgm:t>
        <a:bodyPr/>
        <a:lstStyle/>
        <a:p>
          <a:endParaRPr lang="en-US"/>
        </a:p>
      </dgm:t>
    </dgm:pt>
    <dgm:pt modelId="{B120902F-862D-40ED-A68B-7F589EC315EB}" type="pres">
      <dgm:prSet presAssocID="{EE820D17-0F6C-4C11-82CB-37204533F21F}" presName="root" presStyleCnt="0">
        <dgm:presLayoutVars>
          <dgm:dir/>
          <dgm:resizeHandles val="exact"/>
        </dgm:presLayoutVars>
      </dgm:prSet>
      <dgm:spPr/>
    </dgm:pt>
    <dgm:pt modelId="{DA3ACF26-2334-406F-8589-D9413DF03602}" type="pres">
      <dgm:prSet presAssocID="{BCE26F31-BB96-4A48-8E0C-D2EB2A94FBB0}" presName="compNode" presStyleCnt="0"/>
      <dgm:spPr/>
    </dgm:pt>
    <dgm:pt modelId="{689195B7-FFA7-4F52-AE1F-9612DE80A55B}" type="pres">
      <dgm:prSet presAssocID="{BCE26F31-BB96-4A48-8E0C-D2EB2A94FBB0}" presName="bgRect" presStyleLbl="bgShp" presStyleIdx="0" presStyleCnt="3" custLinFactNeighborX="-2864" custLinFactNeighborY="-2254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8AA704EA-4EF7-48CD-8C17-4D6A49ACE8A6}" type="pres">
      <dgm:prSet presAssocID="{BCE26F31-BB96-4A48-8E0C-D2EB2A94FBB0}" presName="iconRect" presStyleLbl="node1" presStyleIdx="0" presStyleCnt="3"/>
      <dgm:spPr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A56276D7-4266-4E0F-9D10-E12715F058A8}" type="pres">
      <dgm:prSet presAssocID="{BCE26F31-BB96-4A48-8E0C-D2EB2A94FBB0}" presName="spaceRect" presStyleCnt="0"/>
      <dgm:spPr/>
    </dgm:pt>
    <dgm:pt modelId="{06B3C2A5-89EA-4839-B633-BE8D5A9C52C9}" type="pres">
      <dgm:prSet presAssocID="{BCE26F31-BB96-4A48-8E0C-D2EB2A94FBB0}" presName="parTx" presStyleLbl="revTx" presStyleIdx="0" presStyleCnt="3">
        <dgm:presLayoutVars>
          <dgm:chMax val="0"/>
          <dgm:chPref val="0"/>
        </dgm:presLayoutVars>
      </dgm:prSet>
      <dgm:spPr/>
    </dgm:pt>
    <dgm:pt modelId="{73216216-9A33-40A3-9DBA-A6B6B9EEA237}" type="pres">
      <dgm:prSet presAssocID="{D5CB5D4C-BD48-4213-8636-6A7047EA4562}" presName="sibTrans" presStyleCnt="0"/>
      <dgm:spPr/>
    </dgm:pt>
    <dgm:pt modelId="{F57E5DD1-4503-4C53-AF8D-671690575E55}" type="pres">
      <dgm:prSet presAssocID="{DD8EF2A2-6A8A-4ACD-A3BB-63587ADCA508}" presName="compNode" presStyleCnt="0"/>
      <dgm:spPr/>
    </dgm:pt>
    <dgm:pt modelId="{BC797286-7EE7-481E-A54B-32D11EAF1727}" type="pres">
      <dgm:prSet presAssocID="{DD8EF2A2-6A8A-4ACD-A3BB-63587ADCA508}" presName="bgRect" presStyleLbl="bgShp" presStyleIdx="1" presStyleCnt="3" custLinFactNeighborY="-3393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6BBB0502-DE27-4432-888B-C9D2C9B5AA38}" type="pres">
      <dgm:prSet presAssocID="{DD8EF2A2-6A8A-4ACD-A3BB-63587ADCA508}" presName="iconRect" presStyleLbl="node1" presStyleIdx="1" presStyleCnt="3"/>
      <dgm:spPr>
        <a:blipFill>
          <a:blip xmlns:r="http://schemas.openxmlformats.org/officeDocument/2006/relationships" r:embed="rId3">
            <a:duotone>
              <a:schemeClr val="accent5">
                <a:hueOff val="1906234"/>
                <a:satOff val="0"/>
                <a:lumOff val="-13921"/>
                <a:alphaOff val="0"/>
                <a:shade val="20000"/>
                <a:satMod val="200000"/>
              </a:schemeClr>
              <a:schemeClr val="accent5">
                <a:hueOff val="1906234"/>
                <a:satOff val="0"/>
                <a:lumOff val="-13921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345AA35C-FD19-48C2-8654-68B69A92BE91}" type="pres">
      <dgm:prSet presAssocID="{DD8EF2A2-6A8A-4ACD-A3BB-63587ADCA508}" presName="spaceRect" presStyleCnt="0"/>
      <dgm:spPr/>
    </dgm:pt>
    <dgm:pt modelId="{A02F919A-2CB4-43E6-9C6D-2178964040A5}" type="pres">
      <dgm:prSet presAssocID="{DD8EF2A2-6A8A-4ACD-A3BB-63587ADCA508}" presName="parTx" presStyleLbl="revTx" presStyleIdx="1" presStyleCnt="3">
        <dgm:presLayoutVars>
          <dgm:chMax val="0"/>
          <dgm:chPref val="0"/>
        </dgm:presLayoutVars>
      </dgm:prSet>
      <dgm:spPr/>
    </dgm:pt>
    <dgm:pt modelId="{1760AA99-5095-4CEA-912F-19689E12F0BF}" type="pres">
      <dgm:prSet presAssocID="{DD98735B-F9E7-49FF-8234-0AE46E2A8498}" presName="sibTrans" presStyleCnt="0"/>
      <dgm:spPr/>
    </dgm:pt>
    <dgm:pt modelId="{36894531-9E51-44A4-9990-3997459FAAD1}" type="pres">
      <dgm:prSet presAssocID="{C61E0A13-ECBD-4B00-88DC-6B6497779783}" presName="compNode" presStyleCnt="0"/>
      <dgm:spPr/>
    </dgm:pt>
    <dgm:pt modelId="{C189EBE7-F7A7-4AE1-B70A-C0AD9270582E}" type="pres">
      <dgm:prSet presAssocID="{C61E0A13-ECBD-4B00-88DC-6B6497779783}" presName="bgRect" presStyleLbl="bgShp" presStyleIdx="2" presStyleCnt="3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FE3C0EE0-D255-433A-BC9B-A936E212F6F5}" type="pres">
      <dgm:prSet presAssocID="{C61E0A13-ECBD-4B00-88DC-6B6497779783}" presName="iconRect" presStyleLbl="node1" presStyleIdx="2" presStyleCnt="3"/>
      <dgm:spPr>
        <a:blipFill>
          <a:blip xmlns:r="http://schemas.openxmlformats.org/officeDocument/2006/relationships" r:embed="rId5">
            <a:duotone>
              <a:schemeClr val="accent5">
                <a:hueOff val="3812468"/>
                <a:satOff val="0"/>
                <a:lumOff val="-27843"/>
                <a:alphaOff val="0"/>
                <a:shade val="20000"/>
                <a:satMod val="200000"/>
              </a:schemeClr>
              <a:schemeClr val="accent5">
                <a:hueOff val="3812468"/>
                <a:satOff val="0"/>
                <a:lumOff val="-27843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ro a segno"/>
        </a:ext>
      </dgm:extLst>
    </dgm:pt>
    <dgm:pt modelId="{6A0EAA1C-EDE6-41B0-904D-1B74BB4BCC3D}" type="pres">
      <dgm:prSet presAssocID="{C61E0A13-ECBD-4B00-88DC-6B6497779783}" presName="spaceRect" presStyleCnt="0"/>
      <dgm:spPr/>
    </dgm:pt>
    <dgm:pt modelId="{8A2B39EE-297B-4891-A928-F32F23BAECF9}" type="pres">
      <dgm:prSet presAssocID="{C61E0A13-ECBD-4B00-88DC-6B649777978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49C0D08-FAC1-4BB6-BD8F-DD25BCFD250C}" srcId="{EE820D17-0F6C-4C11-82CB-37204533F21F}" destId="{C61E0A13-ECBD-4B00-88DC-6B6497779783}" srcOrd="2" destOrd="0" parTransId="{2B5A84B1-98F8-413B-866D-91183B8500A5}" sibTransId="{BE5BD870-4773-48AA-9220-639AA1253D67}"/>
    <dgm:cxn modelId="{D0920F6C-E7D9-4AE4-9E0D-A27F9E3CDA16}" type="presOf" srcId="{BCE26F31-BB96-4A48-8E0C-D2EB2A94FBB0}" destId="{06B3C2A5-89EA-4839-B633-BE8D5A9C52C9}" srcOrd="0" destOrd="0" presId="urn:microsoft.com/office/officeart/2018/2/layout/IconVerticalSolidList"/>
    <dgm:cxn modelId="{35F43EB3-8427-4949-A559-884651B3F868}" srcId="{EE820D17-0F6C-4C11-82CB-37204533F21F}" destId="{DD8EF2A2-6A8A-4ACD-A3BB-63587ADCA508}" srcOrd="1" destOrd="0" parTransId="{A4F07F1A-45E3-4AB9-8163-FAF67DF55AD1}" sibTransId="{DD98735B-F9E7-49FF-8234-0AE46E2A8498}"/>
    <dgm:cxn modelId="{C3A9A5BD-251B-4418-80E2-07E486F9A10C}" srcId="{EE820D17-0F6C-4C11-82CB-37204533F21F}" destId="{BCE26F31-BB96-4A48-8E0C-D2EB2A94FBB0}" srcOrd="0" destOrd="0" parTransId="{716C2578-2F17-4E76-91B6-2570B5249AFE}" sibTransId="{D5CB5D4C-BD48-4213-8636-6A7047EA4562}"/>
    <dgm:cxn modelId="{2BB503E9-4278-4171-AF29-3F07CC209092}" type="presOf" srcId="{EE820D17-0F6C-4C11-82CB-37204533F21F}" destId="{B120902F-862D-40ED-A68B-7F589EC315EB}" srcOrd="0" destOrd="0" presId="urn:microsoft.com/office/officeart/2018/2/layout/IconVerticalSolidList"/>
    <dgm:cxn modelId="{321E53EB-5A8C-4425-A5C5-1C755FD14F0F}" type="presOf" srcId="{DD8EF2A2-6A8A-4ACD-A3BB-63587ADCA508}" destId="{A02F919A-2CB4-43E6-9C6D-2178964040A5}" srcOrd="0" destOrd="0" presId="urn:microsoft.com/office/officeart/2018/2/layout/IconVerticalSolidList"/>
    <dgm:cxn modelId="{DFD14CF5-5593-4D31-9714-BBE57A3BB608}" type="presOf" srcId="{C61E0A13-ECBD-4B00-88DC-6B6497779783}" destId="{8A2B39EE-297B-4891-A928-F32F23BAECF9}" srcOrd="0" destOrd="0" presId="urn:microsoft.com/office/officeart/2018/2/layout/IconVerticalSolidList"/>
    <dgm:cxn modelId="{512078A9-EA16-4FC9-A34F-FC2C6B341A59}" type="presParOf" srcId="{B120902F-862D-40ED-A68B-7F589EC315EB}" destId="{DA3ACF26-2334-406F-8589-D9413DF03602}" srcOrd="0" destOrd="0" presId="urn:microsoft.com/office/officeart/2018/2/layout/IconVerticalSolidList"/>
    <dgm:cxn modelId="{8E2ACC1A-7DA9-4C84-BFF9-AB86B6FB2063}" type="presParOf" srcId="{DA3ACF26-2334-406F-8589-D9413DF03602}" destId="{689195B7-FFA7-4F52-AE1F-9612DE80A55B}" srcOrd="0" destOrd="0" presId="urn:microsoft.com/office/officeart/2018/2/layout/IconVerticalSolidList"/>
    <dgm:cxn modelId="{649858E5-4B0D-427D-878A-BD2A10D22645}" type="presParOf" srcId="{DA3ACF26-2334-406F-8589-D9413DF03602}" destId="{8AA704EA-4EF7-48CD-8C17-4D6A49ACE8A6}" srcOrd="1" destOrd="0" presId="urn:microsoft.com/office/officeart/2018/2/layout/IconVerticalSolidList"/>
    <dgm:cxn modelId="{6FE009DD-DCC9-4815-81EB-07E32E107B0F}" type="presParOf" srcId="{DA3ACF26-2334-406F-8589-D9413DF03602}" destId="{A56276D7-4266-4E0F-9D10-E12715F058A8}" srcOrd="2" destOrd="0" presId="urn:microsoft.com/office/officeart/2018/2/layout/IconVerticalSolidList"/>
    <dgm:cxn modelId="{07F64C71-D010-4C7E-ADF9-E296DDE23428}" type="presParOf" srcId="{DA3ACF26-2334-406F-8589-D9413DF03602}" destId="{06B3C2A5-89EA-4839-B633-BE8D5A9C52C9}" srcOrd="3" destOrd="0" presId="urn:microsoft.com/office/officeart/2018/2/layout/IconVerticalSolidList"/>
    <dgm:cxn modelId="{25428B1A-3898-437A-B38A-78672D70B27D}" type="presParOf" srcId="{B120902F-862D-40ED-A68B-7F589EC315EB}" destId="{73216216-9A33-40A3-9DBA-A6B6B9EEA237}" srcOrd="1" destOrd="0" presId="urn:microsoft.com/office/officeart/2018/2/layout/IconVerticalSolidList"/>
    <dgm:cxn modelId="{B0E0453C-15F3-4168-87DE-CD1FA133A886}" type="presParOf" srcId="{B120902F-862D-40ED-A68B-7F589EC315EB}" destId="{F57E5DD1-4503-4C53-AF8D-671690575E55}" srcOrd="2" destOrd="0" presId="urn:microsoft.com/office/officeart/2018/2/layout/IconVerticalSolidList"/>
    <dgm:cxn modelId="{4E474539-33AA-405E-A9E2-E5BF0FFDBD2A}" type="presParOf" srcId="{F57E5DD1-4503-4C53-AF8D-671690575E55}" destId="{BC797286-7EE7-481E-A54B-32D11EAF1727}" srcOrd="0" destOrd="0" presId="urn:microsoft.com/office/officeart/2018/2/layout/IconVerticalSolidList"/>
    <dgm:cxn modelId="{23DDE837-9FDB-4076-9C54-5641E8BC82E2}" type="presParOf" srcId="{F57E5DD1-4503-4C53-AF8D-671690575E55}" destId="{6BBB0502-DE27-4432-888B-C9D2C9B5AA38}" srcOrd="1" destOrd="0" presId="urn:microsoft.com/office/officeart/2018/2/layout/IconVerticalSolidList"/>
    <dgm:cxn modelId="{CB06CEDA-FCF0-48BD-B84C-0B0586588432}" type="presParOf" srcId="{F57E5DD1-4503-4C53-AF8D-671690575E55}" destId="{345AA35C-FD19-48C2-8654-68B69A92BE91}" srcOrd="2" destOrd="0" presId="urn:microsoft.com/office/officeart/2018/2/layout/IconVerticalSolidList"/>
    <dgm:cxn modelId="{7622495D-6FA3-4647-825E-E73DB0AB7BED}" type="presParOf" srcId="{F57E5DD1-4503-4C53-AF8D-671690575E55}" destId="{A02F919A-2CB4-43E6-9C6D-2178964040A5}" srcOrd="3" destOrd="0" presId="urn:microsoft.com/office/officeart/2018/2/layout/IconVerticalSolidList"/>
    <dgm:cxn modelId="{C7F604DA-8463-4B75-8942-4EB12230BB2A}" type="presParOf" srcId="{B120902F-862D-40ED-A68B-7F589EC315EB}" destId="{1760AA99-5095-4CEA-912F-19689E12F0BF}" srcOrd="3" destOrd="0" presId="urn:microsoft.com/office/officeart/2018/2/layout/IconVerticalSolidList"/>
    <dgm:cxn modelId="{38E1595E-E24B-4F30-9579-83A23B20D394}" type="presParOf" srcId="{B120902F-862D-40ED-A68B-7F589EC315EB}" destId="{36894531-9E51-44A4-9990-3997459FAAD1}" srcOrd="4" destOrd="0" presId="urn:microsoft.com/office/officeart/2018/2/layout/IconVerticalSolidList"/>
    <dgm:cxn modelId="{F436D15B-9D42-46A5-B211-DACD7370E67C}" type="presParOf" srcId="{36894531-9E51-44A4-9990-3997459FAAD1}" destId="{C189EBE7-F7A7-4AE1-B70A-C0AD9270582E}" srcOrd="0" destOrd="0" presId="urn:microsoft.com/office/officeart/2018/2/layout/IconVerticalSolidList"/>
    <dgm:cxn modelId="{77E16160-0ACE-4AA7-A5F3-230578010C09}" type="presParOf" srcId="{36894531-9E51-44A4-9990-3997459FAAD1}" destId="{FE3C0EE0-D255-433A-BC9B-A936E212F6F5}" srcOrd="1" destOrd="0" presId="urn:microsoft.com/office/officeart/2018/2/layout/IconVerticalSolidList"/>
    <dgm:cxn modelId="{67CC911D-AB00-409A-8FE9-C863054DA855}" type="presParOf" srcId="{36894531-9E51-44A4-9990-3997459FAAD1}" destId="{6A0EAA1C-EDE6-41B0-904D-1B74BB4BCC3D}" srcOrd="2" destOrd="0" presId="urn:microsoft.com/office/officeart/2018/2/layout/IconVerticalSolidList"/>
    <dgm:cxn modelId="{0ED5EFD4-B9E0-4985-ADF7-D6A9CD14BC6D}" type="presParOf" srcId="{36894531-9E51-44A4-9990-3997459FAAD1}" destId="{8A2B39EE-297B-4891-A928-F32F23BAEC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195B7-FFA7-4F52-AE1F-9612DE80A55B}">
      <dsp:nvSpPr>
        <dsp:cNvPr id="0" name=""/>
        <dsp:cNvSpPr/>
      </dsp:nvSpPr>
      <dsp:spPr>
        <a:xfrm>
          <a:off x="0" y="0"/>
          <a:ext cx="7748001" cy="118168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A704EA-4EF7-48CD-8C17-4D6A49ACE8A6}">
      <dsp:nvSpPr>
        <dsp:cNvPr id="0" name=""/>
        <dsp:cNvSpPr/>
      </dsp:nvSpPr>
      <dsp:spPr>
        <a:xfrm>
          <a:off x="357459" y="266383"/>
          <a:ext cx="649925" cy="64992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B3C2A5-89EA-4839-B633-BE8D5A9C52C9}">
      <dsp:nvSpPr>
        <dsp:cNvPr id="0" name=""/>
        <dsp:cNvSpPr/>
      </dsp:nvSpPr>
      <dsp:spPr>
        <a:xfrm>
          <a:off x="1364844" y="504"/>
          <a:ext cx="6383156" cy="1181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061" tIns="125061" rIns="125061" bIns="12506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PER OGNI DISCIPLINA I DOCENTI SCELGONO GLI OBIETTIVI DA INDICARE IN PAGELLA</a:t>
          </a:r>
          <a:endParaRPr lang="en-US" sz="2000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64844" y="504"/>
        <a:ext cx="6383156" cy="1181683"/>
      </dsp:txXfrm>
    </dsp:sp>
    <dsp:sp modelId="{BC797286-7EE7-481E-A54B-32D11EAF1727}">
      <dsp:nvSpPr>
        <dsp:cNvPr id="0" name=""/>
        <dsp:cNvSpPr/>
      </dsp:nvSpPr>
      <dsp:spPr>
        <a:xfrm>
          <a:off x="0" y="1437514"/>
          <a:ext cx="7748001" cy="118168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B0502-DE27-4432-888B-C9D2C9B5AA38}">
      <dsp:nvSpPr>
        <dsp:cNvPr id="0" name=""/>
        <dsp:cNvSpPr/>
      </dsp:nvSpPr>
      <dsp:spPr>
        <a:xfrm>
          <a:off x="357459" y="1743488"/>
          <a:ext cx="649925" cy="649925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5">
                <a:hueOff val="1906234"/>
                <a:satOff val="0"/>
                <a:lumOff val="-13921"/>
                <a:alphaOff val="0"/>
                <a:shade val="20000"/>
                <a:satMod val="200000"/>
              </a:schemeClr>
              <a:schemeClr val="accent5">
                <a:hueOff val="1906234"/>
                <a:satOff val="0"/>
                <a:lumOff val="-13921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2F919A-2CB4-43E6-9C6D-2178964040A5}">
      <dsp:nvSpPr>
        <dsp:cNvPr id="0" name=""/>
        <dsp:cNvSpPr/>
      </dsp:nvSpPr>
      <dsp:spPr>
        <a:xfrm>
          <a:off x="1364844" y="1477609"/>
          <a:ext cx="6383156" cy="1181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061" tIns="125061" rIns="125061" bIns="12506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L’ORDINANZA MINISTERIALE PREVEDE </a:t>
          </a:r>
          <a:r>
            <a:rPr lang="it-IT" sz="2000" b="1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MINIMO 2 OBIETTIVI </a:t>
          </a:r>
          <a:r>
            <a:rPr lang="it-IT" sz="2000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– NON E’ INDICATO UN LIMITE SUL MASSIMO</a:t>
          </a:r>
          <a:endParaRPr lang="en-US" sz="2000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64844" y="1477609"/>
        <a:ext cx="6383156" cy="1181683"/>
      </dsp:txXfrm>
    </dsp:sp>
    <dsp:sp modelId="{C189EBE7-F7A7-4AE1-B70A-C0AD9270582E}">
      <dsp:nvSpPr>
        <dsp:cNvPr id="0" name=""/>
        <dsp:cNvSpPr/>
      </dsp:nvSpPr>
      <dsp:spPr>
        <a:xfrm>
          <a:off x="0" y="2954713"/>
          <a:ext cx="7748001" cy="118168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3C0EE0-D255-433A-BC9B-A936E212F6F5}">
      <dsp:nvSpPr>
        <dsp:cNvPr id="0" name=""/>
        <dsp:cNvSpPr/>
      </dsp:nvSpPr>
      <dsp:spPr>
        <a:xfrm>
          <a:off x="357459" y="3220592"/>
          <a:ext cx="649925" cy="649925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accent5">
                <a:hueOff val="3812468"/>
                <a:satOff val="0"/>
                <a:lumOff val="-27843"/>
                <a:alphaOff val="0"/>
                <a:shade val="20000"/>
                <a:satMod val="200000"/>
              </a:schemeClr>
              <a:schemeClr val="accent5">
                <a:hueOff val="3812468"/>
                <a:satOff val="0"/>
                <a:lumOff val="-27843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2B39EE-297B-4891-A928-F32F23BAECF9}">
      <dsp:nvSpPr>
        <dsp:cNvPr id="0" name=""/>
        <dsp:cNvSpPr/>
      </dsp:nvSpPr>
      <dsp:spPr>
        <a:xfrm>
          <a:off x="1364844" y="2954713"/>
          <a:ext cx="6383156" cy="1181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061" tIns="125061" rIns="125061" bIns="12506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GLI OBIETTIVI POSSONO CAMBIARE DAL PRIMO AL SECONDO QUADRIMESTRE (IN ALCUNE DISCIPLINE DEVONO CAMBIARE)</a:t>
          </a:r>
          <a:endParaRPr lang="en-US" sz="2000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64844" y="2954713"/>
        <a:ext cx="6383156" cy="1181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0332B77-C83A-477C-9D26-F772EB5F0B6E}" type="datetime1">
              <a:rPr lang="it-IT" smtClean="0"/>
              <a:t>19/02/2021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12A4362-F69C-4DB8-A5FE-502F0CAFDBDE}" type="datetime1">
              <a:rPr lang="it-IT" noProof="0" smtClean="0"/>
              <a:t>19/02/2021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596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150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923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187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810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1835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390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98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775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130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529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3885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6782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188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486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lemento gra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ottotitolo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SCHEMA</a:t>
            </a:r>
          </a:p>
        </p:txBody>
      </p:sp>
      <p:sp>
        <p:nvSpPr>
          <p:cNvPr id="42" name="Segnaposto immagine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  <a:br>
              <a:rPr lang="it-IT" noProof="0"/>
            </a:br>
            <a:r>
              <a:rPr lang="it-IT" noProof="0"/>
              <a:t>Titolo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MESE </a:t>
            </a:r>
            <a:br>
              <a:rPr lang="it-IT" noProof="0" dirty="0"/>
            </a:br>
            <a:r>
              <a:rPr lang="it-IT" noProof="0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 ringrazi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Elemento grafico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Grazie!</a:t>
            </a:r>
          </a:p>
        </p:txBody>
      </p:sp>
      <p:grpSp>
        <p:nvGrpSpPr>
          <p:cNvPr id="23" name="Elemento grafico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0" name="Segnaposto immagine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5" name="Segnaposto testo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lemento gra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  <a:br>
              <a:rPr lang="it-IT" noProof="0"/>
            </a:br>
            <a:r>
              <a:rPr lang="it-IT" noProof="0"/>
              <a:t>Titolo</a:t>
            </a:r>
          </a:p>
        </p:txBody>
      </p:sp>
      <p:sp>
        <p:nvSpPr>
          <p:cNvPr id="23" name="Sottotitolo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divisore</a:t>
            </a: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 rtl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 rtl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0" name="Segnaposto contenuto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 rtl="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9" name="Segnaposto testo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7" name="Segnaposto immagine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8" name="Segnaposto testo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della 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Segnaposto immagine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divisore</a:t>
            </a: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emento grafico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3" name="Segnaposto testo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1</a:t>
            </a:r>
          </a:p>
        </p:txBody>
      </p:sp>
      <p:sp>
        <p:nvSpPr>
          <p:cNvPr id="26" name="Segnaposto testo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3" name="Segnaposto testo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2</a:t>
            </a:r>
          </a:p>
        </p:txBody>
      </p:sp>
      <p:sp>
        <p:nvSpPr>
          <p:cNvPr id="34" name="Segnaposto testo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7" name="Segnaposto testo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3</a:t>
            </a:r>
          </a:p>
        </p:txBody>
      </p:sp>
      <p:sp>
        <p:nvSpPr>
          <p:cNvPr id="38" name="Segnaposto testo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0" name="Segnaposto testo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3" name="Segnaposto testo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5" name="Segnaposto testo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6" name="Segnaposto testo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8" name="Segnaposto testo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9" name="Segnaposto testo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0" name="Segnaposto testo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5" name="Segnaposto immagine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6" name="Segnaposto immagine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7" name="Segnaposto immagine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8" name="Segnaposto immagine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Come usare questo modello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Elemento grafico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0" name="Elemento grafico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Elemento grafico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Layout testo 1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grpSp>
        <p:nvGrpSpPr>
          <p:cNvPr id="19" name="Elemento grafico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lemento grafico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Elemento grafico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2" name="Elemento grafico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Layout testo 2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" name="Segnaposto testo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0" name="Segnaposto testo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grpSp>
        <p:nvGrpSpPr>
          <p:cNvPr id="22" name="Elemento grafico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7" name="Segnaposto immagine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con sottotit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Elemento grafico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Titolo sezione 1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 rtl="0"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0" name="Elemento grafico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Elemento grafico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Confronto</a:t>
            </a:r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Titolo sezione 1</a:t>
            </a:r>
          </a:p>
        </p:txBody>
      </p:sp>
      <p:sp>
        <p:nvSpPr>
          <p:cNvPr id="16" name="Segnaposto contenuto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 rtl="0"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con grafico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3" name="Segnaposto grafico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un grafico</a:t>
            </a:r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con tabella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" name="Segnaposto tabella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una tabella</a:t>
            </a: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Elemento grafico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igura a mano libera: Forma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grpSp>
        <p:nvGrpSpPr>
          <p:cNvPr id="9" name="Elemento grafico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 rtl="0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0" name="Segnaposto immagine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5" name="Titolo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Immagine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Elemento grafico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3" name="Segnaposto elemento multimediale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file multimediali</a:t>
            </a: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it-IT" noProof="0"/>
              <a:t> </a:t>
            </a:r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7897745" y="5103842"/>
            <a:ext cx="4194693" cy="858767"/>
          </a:xfrm>
        </p:spPr>
        <p:txBody>
          <a:bodyPr rtlCol="0" anchor="ctr">
            <a:normAutofit/>
          </a:bodyPr>
          <a:lstStyle/>
          <a:p>
            <a:pPr rtl="0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ISTITUTO </a:t>
            </a:r>
          </a:p>
          <a:p>
            <a:pPr rtl="0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SUORE FRANCESCANE DI GAREGNANO</a:t>
            </a:r>
          </a:p>
        </p:txBody>
      </p:sp>
      <p:pic>
        <p:nvPicPr>
          <p:cNvPr id="9" name="Segnaposto immagine 8" descr="Bambini a un tavolo che guardano un blocco appunti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" b="-2"/>
          <a:stretch/>
        </p:blipFill>
        <p:spPr>
          <a:xfrm>
            <a:off x="90" y="1115082"/>
            <a:ext cx="6230657" cy="5314602"/>
          </a:xfrm>
          <a:noFill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047332" y="2774688"/>
            <a:ext cx="5100421" cy="1555420"/>
          </a:xfrm>
        </p:spPr>
        <p:txBody>
          <a:bodyPr rtlCol="0" anchor="ctr">
            <a:noAutofit/>
          </a:bodyPr>
          <a:lstStyle/>
          <a:p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COME CAMBIA LA VALUTAZIONE ALLA SCUOLA PRIMARIA: </a:t>
            </a:r>
            <a:b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DAI VOTI AI GIUDIZI DESCRITTIVI</a:t>
            </a:r>
            <a:b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O.M. n° 172 / 2000</a:t>
            </a:r>
            <a:b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LINEE GUIDA ALLEGATE O.M. n° 172 / 2000</a:t>
            </a:r>
            <a:br>
              <a:rPr lang="it-IT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12BEF4C-830E-4FDF-8A5F-EE8F33327A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782" b="-837"/>
          <a:stretch/>
        </p:blipFill>
        <p:spPr>
          <a:xfrm rot="750492">
            <a:off x="7783864" y="5742392"/>
            <a:ext cx="1248104" cy="902653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E9A6E799-E2C4-4F4C-B563-9F9471D288F0}"/>
              </a:ext>
            </a:extLst>
          </p:cNvPr>
          <p:cNvSpPr txBox="1">
            <a:spLocks/>
          </p:cNvSpPr>
          <p:nvPr/>
        </p:nvSpPr>
        <p:spPr>
          <a:xfrm rot="840000">
            <a:off x="9657967" y="560445"/>
            <a:ext cx="1300655" cy="6592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400" dirty="0">
                <a:latin typeface="Calibri" panose="020F0502020204030204" pitchFamily="34" charset="0"/>
                <a:cs typeface="Calibri" panose="020F0502020204030204" pitchFamily="34" charset="0"/>
              </a:rPr>
              <a:t>A.S.</a:t>
            </a:r>
          </a:p>
          <a:p>
            <a:endParaRPr lang="it-IT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3400" dirty="0">
                <a:latin typeface="Calibri" panose="020F0502020204030204" pitchFamily="34" charset="0"/>
                <a:cs typeface="Calibri" panose="020F0502020204030204" pitchFamily="34" charset="0"/>
              </a:rPr>
              <a:t>2020/2021</a:t>
            </a: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D182E5E8-FAB0-46BC-BD1D-B315C2178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08494">
            <a:off x="7357511" y="2669907"/>
            <a:ext cx="4851352" cy="1827069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it-IT" sz="40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IN PAGELLA TROVERETE ANCHE …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C38CFA-947B-4BB9-9189-23E7CA48BCE6}"/>
              </a:ext>
            </a:extLst>
          </p:cNvPr>
          <p:cNvSpPr txBox="1"/>
          <p:nvPr/>
        </p:nvSpPr>
        <p:spPr>
          <a:xfrm rot="20993996">
            <a:off x="350372" y="2044166"/>
            <a:ext cx="5490156" cy="3398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4400" b="1" kern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GIUDIZIO GLOBALE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it-IT" sz="4400" b="1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4400" b="1" kern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COMPORTAMENTO (valutato in sufficiente, discreto, buono, distinto, ottimo)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it-IT" sz="4400" b="1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4400" b="1" kern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RELIGIONE </a:t>
            </a:r>
            <a:r>
              <a:rPr lang="it-IT" sz="4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CATTOLICA ((valutata in sufficiente, discreto, buono, distinto, ottimo)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it-IT" sz="4400" b="1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it-IT" sz="4400" b="1" kern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ED. CIVICA (rintrodotta quest’anno scolastico tra le materie di studio per un totale di 30 ore annuali. </a:t>
            </a:r>
            <a:r>
              <a:rPr lang="it-IT" sz="4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Ed. civica è trasversale a tutte le materie e quest’anno prevede anche una valutazione sul rispetto del «Protocollo contenimento </a:t>
            </a:r>
            <a:r>
              <a:rPr lang="it-IT" sz="4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it-IT" sz="4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adottato dal nostro Istituto scolastico</a:t>
            </a:r>
            <a:r>
              <a:rPr lang="it-IT" sz="4400" b="1" kern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it-IT" sz="20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egnaposto numero diapositiva 3" hidden="1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63743" y="5945824"/>
            <a:ext cx="642257" cy="365125"/>
          </a:xfrm>
        </p:spPr>
        <p:txBody>
          <a:bodyPr rtlCol="0"/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it-IT" smtClean="0"/>
              <a:pPr rtl="0">
                <a:spcAft>
                  <a:spcPts val="600"/>
                </a:spcAft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944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8679"/>
            <a:ext cx="8762261" cy="1069848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IL COMPORTAMENTO – criteri per la valutazione elaborati dal Collegio docenti primaria del nostro Istituto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A15FEFE-E023-4C14-8ED6-71C3A9DE5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57" y="1342207"/>
            <a:ext cx="10017608" cy="54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88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CA139D1-4D5F-4EF8-9C7A-F605758B9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63" y="449450"/>
            <a:ext cx="10147721" cy="615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76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39297" y="1594200"/>
            <a:ext cx="5570311" cy="810451"/>
          </a:xfrm>
        </p:spPr>
        <p:txBody>
          <a:bodyPr rtlCol="0">
            <a:noAutofit/>
          </a:bodyPr>
          <a:lstStyle/>
          <a:p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PER ALUNNI </a:t>
            </a:r>
            <a:b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SOSTEGNO - </a:t>
            </a:r>
            <a:b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DSA (disturbi specifici apprendimento) - BES </a:t>
            </a:r>
            <a:br>
              <a:rPr lang="it-IT" sz="2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(bisogni educativi speciali) ?</a:t>
            </a:r>
            <a:br>
              <a:rPr lang="it-IT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Segnaposto immagine 24" descr="Bambino che tiene una matita in mano mentre colora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2693558"/>
            <a:ext cx="6096000" cy="4164442"/>
          </a:xfrm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pPr rtl="0"/>
              <a:t>13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7FF14CF-7CF8-4114-88EE-026E8628EAA6}"/>
              </a:ext>
            </a:extLst>
          </p:cNvPr>
          <p:cNvSpPr txBox="1"/>
          <p:nvPr/>
        </p:nvSpPr>
        <p:spPr>
          <a:xfrm rot="20726598">
            <a:off x="4055647" y="2223588"/>
            <a:ext cx="7441901" cy="1200329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</a:rPr>
              <a:t>I DOCENTI VALUTERANNO SE E COME PERSONALIZZARE  PER I SINGOLI ALUNNI GLI OBIETTIVI DI APPRENDIMENTO PER CISCUNA DISCIPLINA,</a:t>
            </a:r>
          </a:p>
          <a:p>
            <a:r>
              <a:rPr lang="it-IT" b="1" dirty="0">
                <a:solidFill>
                  <a:srgbClr val="000000"/>
                </a:solidFill>
              </a:rPr>
              <a:t>tenendo conto del </a:t>
            </a:r>
            <a:r>
              <a:rPr lang="it-IT" b="1" u="sng" dirty="0">
                <a:solidFill>
                  <a:srgbClr val="000000"/>
                </a:solidFill>
              </a:rPr>
              <a:t>Piano educativo individualizzato</a:t>
            </a:r>
            <a:r>
              <a:rPr lang="it-IT" b="1" dirty="0">
                <a:solidFill>
                  <a:srgbClr val="000000"/>
                </a:solidFill>
              </a:rPr>
              <a:t> (PEI) e del </a:t>
            </a:r>
            <a:r>
              <a:rPr lang="it-IT" b="1" u="sng" dirty="0">
                <a:solidFill>
                  <a:srgbClr val="000000"/>
                </a:solidFill>
              </a:rPr>
              <a:t>Piano didattico personalizzato (PDP)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t>14</a:t>
            </a:fld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977C01E3-7F0C-49C7-B2CC-66C0D622DB4B}"/>
              </a:ext>
            </a:extLst>
          </p:cNvPr>
          <p:cNvSpPr txBox="1">
            <a:spLocks/>
          </p:cNvSpPr>
          <p:nvPr/>
        </p:nvSpPr>
        <p:spPr>
          <a:xfrm>
            <a:off x="98854" y="0"/>
            <a:ext cx="7797114" cy="5945824"/>
          </a:xfrm>
          <a:prstGeom prst="rect">
            <a:avLst/>
          </a:prstGeom>
          <a:solidFill>
            <a:schemeClr val="accent1"/>
          </a:soli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3100" dirty="0">
                <a:latin typeface="Calibri" panose="020F0502020204030204" pitchFamily="34" charset="0"/>
                <a:cs typeface="Calibri" panose="020F0502020204030204" pitchFamily="34" charset="0"/>
              </a:rPr>
              <a:t>COME ABBIAMO SPIEGATO LA NUOVA MODALITA’ DI VALUTAZIONE AGLI ALUNNI?</a:t>
            </a:r>
          </a:p>
          <a:p>
            <a:endParaRPr lang="it-IT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it-IT" sz="3100" dirty="0">
                <a:latin typeface="Calibri" panose="020F0502020204030204" pitchFamily="34" charset="0"/>
                <a:cs typeface="Calibri" panose="020F0502020204030204" pitchFamily="34" charset="0"/>
              </a:rPr>
              <a:t>1^ e 2^ con un esempio: la maestra è qui per te, per accompagnare il tuo «viaggio» nell’apprendimento</a:t>
            </a:r>
          </a:p>
          <a:p>
            <a:pPr marL="457200" indent="-457200">
              <a:buFontTx/>
              <a:buChar char="-"/>
            </a:pPr>
            <a:endParaRPr lang="it-IT" sz="3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3100" dirty="0">
                <a:latin typeface="Calibri" panose="020F0502020204030204" pitchFamily="34" charset="0"/>
                <a:cs typeface="Calibri" panose="020F0502020204030204" pitchFamily="34" charset="0"/>
              </a:rPr>
              <a:t>- 3^, 4^, 5^ con riflessioni, conversazioni,</a:t>
            </a:r>
          </a:p>
          <a:p>
            <a:r>
              <a:rPr lang="it-IT" sz="3100" dirty="0">
                <a:latin typeface="Calibri" panose="020F0502020204030204" pitchFamily="34" charset="0"/>
                <a:cs typeface="Calibri" panose="020F0502020204030204" pitchFamily="34" charset="0"/>
              </a:rPr>
              <a:t>simulazioni</a:t>
            </a:r>
          </a:p>
          <a:p>
            <a:endParaRPr lang="it-IT" sz="3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0529AD3-6D95-488A-8171-96170B256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801" y="1886471"/>
            <a:ext cx="4430345" cy="3085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t>15</a:t>
            </a:fld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472656A-9664-4B1D-9BEC-70884FE445C4}"/>
              </a:ext>
            </a:extLst>
          </p:cNvPr>
          <p:cNvSpPr txBox="1"/>
          <p:nvPr/>
        </p:nvSpPr>
        <p:spPr>
          <a:xfrm>
            <a:off x="1426937" y="637330"/>
            <a:ext cx="9338126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CONCLUDERE</a:t>
            </a:r>
          </a:p>
          <a:p>
            <a:pPr algn="ctr"/>
            <a:r>
              <a:rPr lang="it-IT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ALCUNE «PAROLE CHIAVE»</a:t>
            </a:r>
          </a:p>
          <a:p>
            <a:pPr algn="ctr"/>
            <a:endParaRPr lang="it-IT" sz="3600" b="1" dirty="0"/>
          </a:p>
          <a:p>
            <a:r>
              <a:rPr lang="it-IT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(dall’introduzione alle Linee guida de «LA FORMULAZIONE DEI GIUDIZI DESCRITTIVI NELLA VALUTAZIONE PERIODICA E FINALE DELLA SCUOLA PRIMARIA» - OM 172/2020)</a:t>
            </a:r>
            <a:endParaRPr lang="it-IT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«L'ottica è quella della </a:t>
            </a:r>
            <a:r>
              <a:rPr lang="it-IT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VALUTAZIONE PER L'APPRENDIMENTO</a:t>
            </a:r>
            <a:r>
              <a:rPr lang="it-I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 ha </a:t>
            </a:r>
            <a:r>
              <a:rPr lang="it-IT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carattere formativo</a:t>
            </a:r>
            <a:r>
              <a:rPr lang="it-I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poiché le informazioni rilevate sono utilizzate anche per </a:t>
            </a:r>
            <a:r>
              <a:rPr lang="it-IT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ADATTARE L'INSEGNAMENTO AI BISOGNI EDUCATIVI CONCRETI DEGLI ALUNNI E AI LORO STILI DI APPRENDIMENTO, </a:t>
            </a:r>
            <a:r>
              <a:rPr lang="it-I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modificando le attività in funzione di ciò che è stato osservato a partire da ciò che può essere </a:t>
            </a:r>
            <a:r>
              <a:rPr lang="it-IT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valorizzato</a:t>
            </a:r>
            <a:r>
              <a:rPr lang="it-I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</a:p>
          <a:p>
            <a:endParaRPr lang="it-IT" sz="2400" b="1" dirty="0"/>
          </a:p>
          <a:p>
            <a:endParaRPr lang="it-IT" sz="2400" b="1" dirty="0"/>
          </a:p>
          <a:p>
            <a:endParaRPr lang="it-IT" sz="2400" b="1" dirty="0"/>
          </a:p>
          <a:p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95876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D14B80C5-C215-48FC-B7B6-B9944311E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it-IT" noProof="0" smtClean="0"/>
              <a:pPr rtl="0">
                <a:spcAft>
                  <a:spcPts val="600"/>
                </a:spcAft>
              </a:pPr>
              <a:t>2</a:t>
            </a:fld>
            <a:endParaRPr lang="it-IT" noProof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206CBD7-0791-4F75-98FE-38FE0A4086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2295"/>
          <a:stretch/>
        </p:blipFill>
        <p:spPr>
          <a:xfrm>
            <a:off x="3696986" y="350668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D182E5E8-FAB0-46BC-BD1D-B315C2178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70974" y="588740"/>
            <a:ext cx="4612373" cy="1091949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it-IT" sz="3400" b="1" kern="1200" dirty="0"/>
              <a:t> </a:t>
            </a:r>
            <a:r>
              <a:rPr lang="it-IT" sz="34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RITORNO AL PASSATO?</a:t>
            </a:r>
          </a:p>
        </p:txBody>
      </p:sp>
      <p:sp>
        <p:nvSpPr>
          <p:cNvPr id="4" name="Segnaposto numero diapositiva 3" hidden="1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63743" y="5945824"/>
            <a:ext cx="6422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it-IT" smtClean="0"/>
              <a:pPr>
                <a:spcAft>
                  <a:spcPts val="600"/>
                </a:spcAft>
              </a:pPr>
              <a:t>2</a:t>
            </a:fld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8DC3750-A75D-41E4-A1DC-3E6227A1060D}"/>
              </a:ext>
            </a:extLst>
          </p:cNvPr>
          <p:cNvSpPr txBox="1"/>
          <p:nvPr/>
        </p:nvSpPr>
        <p:spPr>
          <a:xfrm>
            <a:off x="277635" y="2097582"/>
            <a:ext cx="3033351" cy="41245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274320" tIns="45720" rIns="91440" bIns="45720" rtlCol="0" anchor="ctr">
            <a:normAutofit/>
          </a:bodyPr>
          <a:lstStyle/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it-IT" sz="2400" u="sng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FINO AL 1977 </a:t>
            </a: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VOTI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it-IT" sz="2400" u="sng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 </a:t>
            </a: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GIUDIZI (sufficiente, discreto, buono, distinto, ottimo)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it-IT" sz="2400" u="sng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 </a:t>
            </a: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VOTI IN DECIMI (fino </a:t>
            </a:r>
            <a:r>
              <a:rPr lang="it-IT" sz="240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a.s.</a:t>
            </a: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2019/20)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it-IT" sz="24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ORA</a:t>
            </a:r>
            <a:r>
              <a:rPr lang="it-IT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GIUDIZI DESCRITTIVI </a:t>
            </a:r>
          </a:p>
        </p:txBody>
      </p:sp>
    </p:spTree>
    <p:extLst>
      <p:ext uri="{BB962C8B-B14F-4D97-AF65-F5344CB8AC3E}">
        <p14:creationId xmlns:p14="http://schemas.microsoft.com/office/powerpoint/2010/main" val="469325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it-IT" smtClean="0"/>
              <a:pPr>
                <a:spcAft>
                  <a:spcPts val="600"/>
                </a:spcAft>
              </a:pPr>
              <a:t>3</a:t>
            </a:fld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C38CFA-947B-4BB9-9189-23E7CA48BCE6}"/>
              </a:ext>
            </a:extLst>
          </p:cNvPr>
          <p:cNvSpPr txBox="1"/>
          <p:nvPr/>
        </p:nvSpPr>
        <p:spPr>
          <a:xfrm>
            <a:off x="845511" y="2088292"/>
            <a:ext cx="10423851" cy="38575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OVVIAMENTE NO.</a:t>
            </a:r>
          </a:p>
          <a:p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NON SOLO PER UNA QUESTIONE LESSICALE </a:t>
            </a:r>
          </a:p>
          <a:p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 PER IL </a:t>
            </a:r>
            <a:r>
              <a:rPr lang="it-IT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«SENSO E SIGNIFICATO» CHE ASSUMONO I TERMINI:</a:t>
            </a:r>
          </a:p>
          <a:p>
            <a:endParaRPr lang="it-IT" sz="24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VALUTAZIONE DESCRITTIVA E FORMATIVA </a:t>
            </a:r>
          </a:p>
          <a:p>
            <a:endParaRPr lang="it-IT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PERCHE’ INDICANO IL «DIARIO DI VIAGGIO» DELL’ALUNNO, IL SUO PERCORSO SCOLASTICO E NON SOLO LA «META» (LA VALUTAZIONE FINALE)</a:t>
            </a:r>
          </a:p>
          <a:p>
            <a:endParaRPr lang="it-IT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NOVITA’ E’ CHE QUESTO PERCORSO SCOLASTICO VIENE INDICATO </a:t>
            </a:r>
            <a:r>
              <a:rPr lang="it-IT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PIU’ IN VOTI MA IN </a:t>
            </a:r>
            <a:r>
              <a:rPr lang="it-IT" sz="2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«LIVELLI»</a:t>
            </a:r>
          </a:p>
          <a:p>
            <a:endParaRPr lang="it-IT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4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400" b="1" i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182E5E8-FAB0-46BC-BD1D-B315C2178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-57353" y="843680"/>
            <a:ext cx="5115873" cy="10856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it-IT" b="1" kern="1200">
                <a:latin typeface="+mj-lt"/>
                <a:ea typeface="+mj-ea"/>
                <a:cs typeface="+mj-cs"/>
              </a:rPr>
              <a:t> </a:t>
            </a:r>
            <a:r>
              <a:rPr lang="it-IT" b="1" kern="1200">
                <a:latin typeface="Calibri" panose="020F0502020204030204" pitchFamily="34" charset="0"/>
                <a:cs typeface="Calibri" panose="020F0502020204030204" pitchFamily="34" charset="0"/>
              </a:rPr>
              <a:t>RITORNO AL PASSATO?</a:t>
            </a:r>
            <a:endParaRPr lang="it-IT" b="1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39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017"/>
            <a:ext cx="7911548" cy="874644"/>
          </a:xfrm>
        </p:spPr>
        <p:txBody>
          <a:bodyPr rtlCol="0" anchor="ctr">
            <a:normAutofit/>
          </a:bodyPr>
          <a:lstStyle/>
          <a:p>
            <a:pPr rtl="0"/>
            <a:r>
              <a:rPr lang="it-IT" sz="3600" dirty="0">
                <a:latin typeface="Calibri" panose="020F0502020204030204" pitchFamily="34" charset="0"/>
                <a:cs typeface="Calibri" panose="020F0502020204030204" pitchFamily="34" charset="0"/>
              </a:rPr>
              <a:t>QUALI SONO I LIVELLI?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CF0615A-A257-40AE-99CD-D42CAC509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82" y="1268391"/>
            <a:ext cx="5339897" cy="5330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3ED7EFB-1905-42C2-845F-F2C2CC03F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998" y="1197664"/>
            <a:ext cx="3233521" cy="5472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404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3ED7EFB-1905-42C2-845F-F2C2CC03F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111" y="723764"/>
            <a:ext cx="3233521" cy="5472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62631742-E694-4B6F-82E1-FC3B87C571D2}"/>
              </a:ext>
            </a:extLst>
          </p:cNvPr>
          <p:cNvSpPr/>
          <p:nvPr/>
        </p:nvSpPr>
        <p:spPr>
          <a:xfrm>
            <a:off x="876841" y="1166842"/>
            <a:ext cx="5941210" cy="60016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LIVELLI DELLE PAGELLE SONO GLI STESSI DELLA “CERTIFICAZIONE DELLE COMPETENZE” DEGLI ALUNNI IN QUINTA (per il passaggio alla scuola Secondaria di secondo grado)</a:t>
            </a:r>
          </a:p>
          <a:p>
            <a:endParaRPr lang="it-IT" sz="24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QUINDI ESISTE UNA LOGICA, UN FILO CONDUTTORE, UN PERCORSO GIA’ CHIARO DALL’INIZIO DELLA PRIMARIA ALLA PRIMA CLASSE DELLA SCUOLA SECONDARIA)</a:t>
            </a:r>
          </a:p>
          <a:p>
            <a:endParaRPr lang="it-IT" sz="24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LIVELLI SONO ACCOMPAGNATI DA UNA «LEGENDA» CHE LI SPIEGA DEFINITA DAL MINISTERO (OGNI SCUOLA PUO ’AUTONOMAMENTE RIMODULARE LA LEGENDA, </a:t>
            </a:r>
            <a:r>
              <a:rPr lang="it-IT" sz="2400" u="sng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 NON MODIFICARE I LIVELLI</a:t>
            </a:r>
            <a:r>
              <a:rPr lang="it-IT" sz="24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3971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C38CFA-947B-4BB9-9189-23E7CA48BCE6}"/>
              </a:ext>
            </a:extLst>
          </p:cNvPr>
          <p:cNvSpPr txBox="1"/>
          <p:nvPr/>
        </p:nvSpPr>
        <p:spPr>
          <a:xfrm>
            <a:off x="369086" y="2409577"/>
            <a:ext cx="4750152" cy="16417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144000" tIns="72000" rIns="91440" bIns="72000" rtlCol="0" anchor="ctr" anchorCtr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kern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SI VALUTANO PIU’ LE DISCIPLINE NEL LORO INSIEME </a:t>
            </a:r>
            <a:r>
              <a:rPr lang="it-IT" b="1" kern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 GLI OBIETTIVI DI APPRENDIMENTO DI CIASCUNA DISCIPLINA.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kern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OBIETTIVI DI APPRENDIMENTO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kern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VARIANO DI ANNO IN ANNO, DI CLASSE IN CLASSE (E ANCHE DI QUADRIMESTRE IN QUADRIMESTRE)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it-IT" smtClean="0"/>
              <a:pPr>
                <a:spcAft>
                  <a:spcPts val="600"/>
                </a:spcAft>
              </a:pPr>
              <a:t>6</a:t>
            </a:fld>
            <a:endParaRPr lang="it-IT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182E5E8-FAB0-46BC-BD1D-B315C2178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37127" y="862939"/>
            <a:ext cx="4614070" cy="7718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GLI OBIETTIVI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2AB1022-FC16-4904-A732-3BF193B25229}"/>
              </a:ext>
            </a:extLst>
          </p:cNvPr>
          <p:cNvSpPr txBox="1"/>
          <p:nvPr/>
        </p:nvSpPr>
        <p:spPr>
          <a:xfrm>
            <a:off x="471445" y="4467841"/>
            <a:ext cx="4750152" cy="2249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it-IT" b="1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DOVE I DOCENTI </a:t>
            </a:r>
            <a:r>
              <a:rPr lang="it-IT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ATTINGONO</a:t>
            </a:r>
            <a:r>
              <a:rPr lang="it-IT" b="1" kern="1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GLI OBIETTIVI DELLE SINGOLE DISCIPLINE?</a:t>
            </a:r>
          </a:p>
          <a:p>
            <a:pPr marL="180000" indent="-180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b="1" u="sng" kern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 CURRICOLO DI ISTITUTO </a:t>
            </a:r>
            <a:r>
              <a:rPr lang="it-IT" b="1" kern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DOCUMENTO UFFICIALE DELLA NOSTRA SCUOLA (VEDI PTOF)</a:t>
            </a:r>
          </a:p>
          <a:p>
            <a:pPr marL="180000" indent="-180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b="1" kern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SUA VOLTA IL CURRICOLO DI ISTITUTO SI ISPIRA ALLE </a:t>
            </a:r>
            <a:r>
              <a:rPr lang="it-IT" b="1" u="sng" kern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INDICAZIONI NAZIONALI E AI NUOVI SCENARI / COMPETENZE EUROPEE </a:t>
            </a:r>
            <a:r>
              <a:rPr lang="it-IT" b="1" kern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(DOCUMENTI UFFICIALE DEL MINISTERO ISTRUZIONE)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6CAD32-D893-4565-ABB5-88EDC6B35D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56" r="13774" b="2"/>
          <a:stretch/>
        </p:blipFill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964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it-IT" smtClean="0"/>
              <a:pPr>
                <a:spcAft>
                  <a:spcPts val="600"/>
                </a:spcAft>
              </a:pPr>
              <a:t>7</a:t>
            </a:fld>
            <a:endParaRPr lang="it-IT"/>
          </a:p>
        </p:txBody>
      </p:sp>
      <p:graphicFrame>
        <p:nvGraphicFramePr>
          <p:cNvPr id="8" name="CasellaDiTesto 1">
            <a:extLst>
              <a:ext uri="{FF2B5EF4-FFF2-40B4-BE49-F238E27FC236}">
                <a16:creationId xmlns:a16="http://schemas.microsoft.com/office/drawing/2014/main" id="{680F50F4-3402-465F-B4E2-6C17E7037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4992423"/>
              </p:ext>
            </p:extLst>
          </p:nvPr>
        </p:nvGraphicFramePr>
        <p:xfrm>
          <a:off x="2508124" y="1991484"/>
          <a:ext cx="7748001" cy="4136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olo 1">
            <a:extLst>
              <a:ext uri="{FF2B5EF4-FFF2-40B4-BE49-F238E27FC236}">
                <a16:creationId xmlns:a16="http://schemas.microsoft.com/office/drawing/2014/main" id="{EBA3DCAE-A0A7-4705-9E58-328008554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546475" y="440943"/>
            <a:ext cx="3923299" cy="10424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GLI OBIETTIVI</a:t>
            </a:r>
          </a:p>
        </p:txBody>
      </p:sp>
    </p:spTree>
    <p:extLst>
      <p:ext uri="{BB962C8B-B14F-4D97-AF65-F5344CB8AC3E}">
        <p14:creationId xmlns:p14="http://schemas.microsoft.com/office/powerpoint/2010/main" val="2818157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it-IT" smtClean="0"/>
              <a:pPr>
                <a:spcAft>
                  <a:spcPts val="600"/>
                </a:spcAft>
              </a:pPr>
              <a:t>8</a:t>
            </a:fld>
            <a:endParaRPr lang="it-IT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EBA3DCAE-A0A7-4705-9E58-328008554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217483" y="458184"/>
            <a:ext cx="4253195" cy="10424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32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GLI OBIETTIVI: </a:t>
            </a:r>
            <a:br>
              <a:rPr lang="it-IT" sz="3200" b="1" kern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ALCUNI </a:t>
            </a:r>
            <a:r>
              <a:rPr lang="it-IT" sz="32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ESEMPI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338940-E29A-458B-8C20-04A023923333}"/>
              </a:ext>
            </a:extLst>
          </p:cNvPr>
          <p:cNvSpPr txBox="1"/>
          <p:nvPr/>
        </p:nvSpPr>
        <p:spPr>
          <a:xfrm>
            <a:off x="2565646" y="1504054"/>
            <a:ext cx="7769440" cy="29791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144000" tIns="72000" rIns="91440" bIns="7200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MATEMATICA -</a:t>
            </a:r>
            <a:r>
              <a:rPr lang="it-IT" b="1" kern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CLASSE TERZA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it-IT" sz="700" b="1" kern="1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Leggere , scrivere , rappresentare , ordinare i  numeri interi e decimali ed eseguire le quattro operazioni (LE OPERAZIONI E I NUMERI) </a:t>
            </a:r>
          </a:p>
          <a:p>
            <a:r>
              <a:rPr lang="it-IT" sz="1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it-IT" sz="1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Riconoscere e risolvere situazioni problematiche utilizzando procedimenti e rappresentazioni logico/matematiche (I PROBLEMI) </a:t>
            </a:r>
          </a:p>
          <a:p>
            <a:r>
              <a:rPr lang="it-IT" sz="1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it-IT" sz="17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Descrivere , denominare, classificare e riprodurre figure geometriche evidenziando gli elementi fondamentali ( LA GEOMETRIA )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043E7F9-FB30-46B0-B651-8FF344E2940F}"/>
              </a:ext>
            </a:extLst>
          </p:cNvPr>
          <p:cNvSpPr txBox="1"/>
          <p:nvPr/>
        </p:nvSpPr>
        <p:spPr>
          <a:xfrm>
            <a:off x="2565645" y="4625267"/>
            <a:ext cx="7769441" cy="18835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144000" tIns="72000" rIns="91440" bIns="72000" rtlCol="0" anchor="ctr" anchorCtr="0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19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EDUCAZIONE CIVICA -</a:t>
            </a:r>
            <a:r>
              <a:rPr lang="it-IT" sz="1900" b="1" kern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CLASSE TERZA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it-IT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Conoscere, applicare le regole e i principi su cui fonda la convivenza, individuare e saper riferire gli aspetti connessi alla cittadinanza negli argomenti studiati nelle diverse discipline.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it-IT" kern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Rispettare le regole del distanziamento sociale, dell’uso della mascherina durante una giornata scolastica, dell’igienizzazione delle mani secondo le normative imposte dall’emergenza COVID e dal Protocollo scolastico.</a:t>
            </a:r>
          </a:p>
        </p:txBody>
      </p:sp>
    </p:spTree>
    <p:extLst>
      <p:ext uri="{BB962C8B-B14F-4D97-AF65-F5344CB8AC3E}">
        <p14:creationId xmlns:p14="http://schemas.microsoft.com/office/powerpoint/2010/main" val="217060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6687" y="804248"/>
            <a:ext cx="5413037" cy="1176972"/>
          </a:xfrm>
        </p:spPr>
        <p:txBody>
          <a:bodyPr rtlCol="0">
            <a:noAutofit/>
          </a:bodyPr>
          <a:lstStyle/>
          <a:p>
            <a:pPr rtl="0"/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COM’È STRUTTURATA </a:t>
            </a:r>
            <a:b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LA NUOVA PAGELLA?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pPr rtl="0"/>
              <a:t>9</a:t>
            </a:fld>
            <a:endParaRPr lang="it-IT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39E1E5E5-2A8F-4BE1-A3B1-722155E7F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18081">
            <a:off x="3902904" y="1638733"/>
            <a:ext cx="3884559" cy="4843670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63D37F16-5742-40A3-9A3D-DCA0CAE4D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36309">
            <a:off x="7923737" y="715513"/>
            <a:ext cx="3756867" cy="5061191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58698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88_TF66931380" id="{F86EEF69-FB6B-4AA0-B50F-76971884A458}" vid="{7C0D3DD6-7266-42CB-8F1A-7D06DA5690B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F2E390-9EA7-455D-AC1E-A444746248A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16c05727-aa75-4e4a-9b5f-8a80a116589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865</Words>
  <Application>Microsoft Office PowerPoint</Application>
  <PresentationFormat>Widescreen</PresentationFormat>
  <Paragraphs>103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Franklin Gothic Book</vt:lpstr>
      <vt:lpstr>Tema di Office</vt:lpstr>
      <vt:lpstr>COME CAMBIA LA VALUTAZIONE ALLA SCUOLA PRIMARIA:  DAI VOTI AI GIUDIZI DESCRITTIVI O.M. n° 172 / 2000 LINEE GUIDA ALLEGATE O.M. n° 172 / 2000 </vt:lpstr>
      <vt:lpstr> RITORNO AL PASSATO?</vt:lpstr>
      <vt:lpstr> RITORNO AL PASSATO?</vt:lpstr>
      <vt:lpstr>QUALI SONO I LIVELLI?</vt:lpstr>
      <vt:lpstr>Presentazione standard di PowerPoint</vt:lpstr>
      <vt:lpstr>GLI OBIETTIVI</vt:lpstr>
      <vt:lpstr>GLI OBIETTIVI</vt:lpstr>
      <vt:lpstr>GLI OBIETTIVI:  ALCUNI ESEMPI</vt:lpstr>
      <vt:lpstr>COM’È STRUTTURATA  LA NUOVA PAGELLA?</vt:lpstr>
      <vt:lpstr>IN PAGELLA TROVERETE ANCHE …</vt:lpstr>
      <vt:lpstr>IL COMPORTAMENTO – criteri per la valutazione elaborati dal Collegio docenti primaria del nostro Istituto</vt:lpstr>
      <vt:lpstr>Presentazione standard di PowerPoint</vt:lpstr>
      <vt:lpstr>E PER ALUNNI  CON SOSTEGNO -  DSA (disturbi specifici apprendimento) - BES  (bisogni educativi speciali) ? 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 CAMBIA LA VALUTAZIONE ALLA SCUOLA PRIMARIA</dc:title>
  <dc:creator>Davide Vigano'</dc:creator>
  <cp:lastModifiedBy>Francesco Perego</cp:lastModifiedBy>
  <cp:revision>28</cp:revision>
  <dcterms:created xsi:type="dcterms:W3CDTF">2021-02-12T11:00:04Z</dcterms:created>
  <dcterms:modified xsi:type="dcterms:W3CDTF">2021-02-19T10:53:06Z</dcterms:modified>
</cp:coreProperties>
</file>