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“Inserisci qui una citazione”.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humanitas-care.it/cure/psicomotricita-infantile/" TargetMode="External"/><Relationship Id="rId3" Type="http://schemas.openxmlformats.org/officeDocument/2006/relationships/hyperlink" Target="https://www.pediatrico.roma.it/psicomotricita-per-bambini-che-cose-e-a-cosa-serve/" TargetMode="External"/><Relationship Id="rId4" Type="http://schemas.openxmlformats.org/officeDocument/2006/relationships/hyperlink" Target="https://spazioconnessioni.it/la-psicomotricita-nellinfanzia-obiettivi-e-metodi/" TargetMode="External"/><Relationship Id="rId5" Type="http://schemas.openxmlformats.org/officeDocument/2006/relationships/hyperlink" Target="https://www.youtube.com/watch?v=0AyIiLNxVbI" TargetMode="External"/><Relationship Id="rId6" Type="http://schemas.openxmlformats.org/officeDocument/2006/relationships/hyperlink" Target="https://www.centroleonardo-psicologia.net/servizi/167-psicomotricita.html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GETTO PSICOMOTRICITA’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726440">
              <a:defRPr sz="9856"/>
            </a:pPr>
            <a:r>
              <a:t>PROGETTO PSICOMOTRICITA’</a:t>
            </a:r>
          </a:p>
          <a:p>
            <a:pPr defTabSz="726440">
              <a:defRPr sz="9856"/>
            </a:pPr>
            <a:r>
              <a:t>ISTITUTO SUORE FRANCESCANE CERTOSA DI GAREGNANO</a:t>
            </a:r>
          </a:p>
        </p:txBody>
      </p:sp>
      <p:sp>
        <p:nvSpPr>
          <p:cNvPr id="120" name="A.S. 2021\202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A.S. 2021\2022</a:t>
            </a:r>
          </a:p>
        </p:txBody>
      </p:sp>
      <p:pic>
        <p:nvPicPr>
          <p:cNvPr id="121" name="unnamed.png" descr="unnam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9932" y="8788400"/>
            <a:ext cx="3556836" cy="2681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unnamed.jpg" descr="unnamed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7604" t="0" r="7604" b="0"/>
          <a:stretch>
            <a:fillRect/>
          </a:stretch>
        </p:blipFill>
        <p:spPr>
          <a:xfrm>
            <a:off x="12840869" y="3618254"/>
            <a:ext cx="8675079" cy="7673262"/>
          </a:xfrm>
          <a:prstGeom prst="rect">
            <a:avLst/>
          </a:prstGeom>
        </p:spPr>
      </p:pic>
      <p:sp>
        <p:nvSpPr>
          <p:cNvPr id="124" name="OBIETTIVI PRINCIPAL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OBIETTIVI PRINCIPALI</a:t>
            </a:r>
          </a:p>
        </p:txBody>
      </p:sp>
      <p:sp>
        <p:nvSpPr>
          <p:cNvPr id="125" name="Sviluppo dei principali schemi motori di base nel bambino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84302" indent="-384302" defTabSz="734694">
              <a:spcBef>
                <a:spcPts val="4700"/>
              </a:spcBef>
              <a:defRPr sz="3382"/>
            </a:pPr>
            <a:r>
              <a:t>Sviluppo dei principali schemi motori di base nel bambino</a:t>
            </a:r>
          </a:p>
          <a:p>
            <a:pPr marL="384302" indent="-384302" defTabSz="734694">
              <a:spcBef>
                <a:spcPts val="4700"/>
              </a:spcBef>
              <a:defRPr sz="3382"/>
            </a:pPr>
            <a:r>
              <a:t>Lavoro psicomotorio per sviluppare le capacità cognitive</a:t>
            </a:r>
          </a:p>
          <a:p>
            <a:pPr marL="384302" indent="-384302" defTabSz="734694">
              <a:spcBef>
                <a:spcPts val="4700"/>
              </a:spcBef>
              <a:defRPr sz="3382"/>
            </a:pPr>
            <a:r>
              <a:t>Sviluppare sia la multilateralità sia la coordinazione oculo-manuale</a:t>
            </a:r>
          </a:p>
          <a:p>
            <a:pPr marL="384302" indent="-384302" defTabSz="734694">
              <a:spcBef>
                <a:spcPts val="4700"/>
              </a:spcBef>
              <a:defRPr sz="3382"/>
            </a:pPr>
            <a:r>
              <a:t>Ottenere una coordinazione motoria e psicomotoria ottimale</a:t>
            </a:r>
          </a:p>
          <a:p>
            <a:pPr marL="384302" indent="-384302" defTabSz="734694">
              <a:spcBef>
                <a:spcPts val="4700"/>
              </a:spcBef>
              <a:defRPr sz="3382"/>
            </a:pPr>
            <a:r>
              <a:t>Apprendimento delle singole capacità motorie attraverso l’aspetto ludico</a:t>
            </a:r>
          </a:p>
          <a:p>
            <a:pPr marL="384302" indent="-384302" defTabSz="734694">
              <a:spcBef>
                <a:spcPts val="4700"/>
              </a:spcBef>
              <a:defRPr sz="3382"/>
            </a:pPr>
            <a:r>
              <a:t>Lavoro propriocettivo</a:t>
            </a:r>
          </a:p>
        </p:txBody>
      </p:sp>
      <p:pic>
        <p:nvPicPr>
          <p:cNvPr id="126" name="unnamed.png" descr="unnam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65483" y="11750499"/>
            <a:ext cx="2378525" cy="1793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TRUTTURA LEZIO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STRUTTURA LEZIONE</a:t>
            </a:r>
          </a:p>
        </p:txBody>
      </p:sp>
      <p:sp>
        <p:nvSpPr>
          <p:cNvPr id="129" name="Attivazione motori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Attivazione motoria</a:t>
            </a:r>
          </a:p>
          <a:p>
            <a:pPr/>
            <a:r>
              <a:t>Esercizi coordinativi</a:t>
            </a:r>
          </a:p>
          <a:p>
            <a:pPr/>
            <a:r>
              <a:t>Esercizi psicomotori analitici e in gruppo</a:t>
            </a:r>
          </a:p>
          <a:p>
            <a:pPr/>
            <a:r>
              <a:t>Gioco a tema</a:t>
            </a:r>
          </a:p>
        </p:txBody>
      </p:sp>
      <p:pic>
        <p:nvPicPr>
          <p:cNvPr id="130" name="unnamed.png" descr="unnam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96760" y="11110685"/>
            <a:ext cx="2936025" cy="2213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ezione gratuita di psicomotricitÃ .jpg" descr="lezione gratuita di psicomotricitÃ 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9669" y="4515423"/>
            <a:ext cx="8595244" cy="345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unnamed.jpg" descr="unname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14898" y="4554254"/>
            <a:ext cx="5995785" cy="3377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GRAMMA PRIMO MICRO-CICLO MENSIL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1340">
              <a:defRPr sz="7616"/>
            </a:pPr>
            <a:r>
              <a:t>PROGRAMMA PRIMO MICRO-CICLO MENSILE</a:t>
            </a:r>
          </a:p>
          <a:p>
            <a:pPr defTabSz="561340">
              <a:defRPr sz="7616"/>
            </a:pPr>
            <a:r>
              <a:t>(OTTOBRE-GENNAIO)</a:t>
            </a:r>
          </a:p>
        </p:txBody>
      </p:sp>
      <p:graphicFrame>
        <p:nvGraphicFramePr>
          <p:cNvPr id="135" name="Tabella"/>
          <p:cNvGraphicFramePr/>
          <p:nvPr/>
        </p:nvGraphicFramePr>
        <p:xfrm>
          <a:off x="2387600" y="3898900"/>
          <a:ext cx="19621500" cy="80391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4902200"/>
                <a:gridCol w="4902200"/>
                <a:gridCol w="4902200"/>
                <a:gridCol w="4902200"/>
              </a:tblGrid>
              <a:tr h="20066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</a:rPr>
                        <a:t>OTTOBRE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</a:rPr>
                        <a:t>NOVEMBRE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</a:rPr>
                        <a:t>DICEMBRE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</a:rPr>
                        <a:t>GENNAIO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0066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</a:rPr>
                        <a:t>Accoglienza,ambientamento e primo lavoro motorio attraverso l’aspetto ludico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</a:rPr>
                        <a:t>Sviluppo schemi motori di base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FFFFFF"/>
                          </a:solidFill>
                        </a:rPr>
                        <a:t>Percorsi coordinativi con aggiunta dell’aspetto cognitivo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</a:rPr>
                        <a:t>Ripasso schemi motori di base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0066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</a:rPr>
                        <a:t>Approccio coordinativo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800">
                          <a:solidFill>
                            <a:srgbClr val="FFFFFF"/>
                          </a:solidFill>
                        </a:rPr>
                        <a:t>Schemi motori di base abbinati ad un lavoro psicomotorio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</a:rPr>
                        <a:t>Percorsi psicomotori dinamici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</a:rPr>
                        <a:t>Ripasso aspetti coordinativi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0066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</a:rPr>
                        <a:t>Approccio psicomotorio e propriocettivo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FFFF"/>
                          </a:solidFill>
                        </a:rPr>
                        <a:t>Approccio collaborazione durante gli esercizi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FFFFFF"/>
                          </a:solidFill>
                        </a:rPr>
                        <a:t>Approccio multilateralità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Ripasso aspetti psicomotori e continuo approccio multilateralità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136" name="unnamed.png" descr="unnam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3490" y="12004952"/>
            <a:ext cx="1967372" cy="1483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 SINGOLI OBIETTIVI POSSONO VARIARE PROGRESSIVAMENTE IN BASE ALLE ESIGENZE CHE MOSTRANO I BAMBINI DURANTE LE LEZIO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4830">
              <a:defRPr sz="7392"/>
            </a:lvl1pPr>
          </a:lstStyle>
          <a:p>
            <a:pPr/>
            <a:r>
              <a:t>I SINGOLI OBIETTIVI POSSONO VARIARE PROGRESSIVAMENTE IN BASE ALLE ESIGENZE CHE MOSTRANO I BAMBINI DURANTE LE LEZIONI</a:t>
            </a:r>
          </a:p>
        </p:txBody>
      </p:sp>
      <p:pic>
        <p:nvPicPr>
          <p:cNvPr id="139" name="unnamed.png" descr="unnam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94393" y="11632014"/>
            <a:ext cx="2259714" cy="1703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TRUMENTI E MEZZI PER SVOLGERE I LAVORI PSICOMOTOR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pPr/>
            <a:r>
              <a:t>STRUMENTI E MEZZI PER SVOLGERE I LAVORI PSICOMOTORI</a:t>
            </a:r>
          </a:p>
        </p:txBody>
      </p:sp>
      <p:sp>
        <p:nvSpPr>
          <p:cNvPr id="142" name="Con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9663" indent="-359663" defTabSz="487044">
              <a:spcBef>
                <a:spcPts val="3400"/>
              </a:spcBef>
              <a:defRPr sz="3067"/>
            </a:pPr>
            <a:r>
              <a:t>Coni</a:t>
            </a:r>
          </a:p>
          <a:p>
            <a:pPr marL="359663" indent="-359663" defTabSz="487044">
              <a:spcBef>
                <a:spcPts val="3400"/>
              </a:spcBef>
              <a:defRPr sz="3067"/>
            </a:pPr>
            <a:r>
              <a:t>Cinesini</a:t>
            </a:r>
          </a:p>
          <a:p>
            <a:pPr marL="359663" indent="-359663" defTabSz="487044">
              <a:spcBef>
                <a:spcPts val="3400"/>
              </a:spcBef>
              <a:defRPr sz="3067"/>
            </a:pPr>
            <a:r>
              <a:t>Ostacoli</a:t>
            </a:r>
          </a:p>
          <a:p>
            <a:pPr marL="359663" indent="-359663" defTabSz="487044">
              <a:spcBef>
                <a:spcPts val="3400"/>
              </a:spcBef>
              <a:defRPr sz="3067"/>
            </a:pPr>
            <a:r>
              <a:t>Scalette</a:t>
            </a:r>
          </a:p>
          <a:p>
            <a:pPr marL="359663" indent="-359663" defTabSz="487044">
              <a:spcBef>
                <a:spcPts val="3400"/>
              </a:spcBef>
              <a:defRPr sz="3067"/>
            </a:pPr>
            <a:r>
              <a:t>Tappeti</a:t>
            </a:r>
          </a:p>
          <a:p>
            <a:pPr marL="359663" indent="-359663" defTabSz="487044">
              <a:spcBef>
                <a:spcPts val="3400"/>
              </a:spcBef>
              <a:defRPr sz="3067"/>
            </a:pPr>
            <a:r>
              <a:t>Corde</a:t>
            </a:r>
          </a:p>
          <a:p>
            <a:pPr marL="359663" indent="-359663" defTabSz="487044">
              <a:spcBef>
                <a:spcPts val="3400"/>
              </a:spcBef>
              <a:defRPr sz="3067"/>
            </a:pPr>
            <a:r>
              <a:t>Palloni </a:t>
            </a:r>
          </a:p>
          <a:p>
            <a:pPr marL="359663" indent="-359663" defTabSz="487044">
              <a:spcBef>
                <a:spcPts val="3400"/>
              </a:spcBef>
              <a:defRPr sz="3067"/>
            </a:pPr>
            <a:r>
              <a:t>Porticine\Canestri</a:t>
            </a:r>
          </a:p>
          <a:p>
            <a:pPr marL="359663" indent="-359663" defTabSz="487044">
              <a:spcBef>
                <a:spcPts val="3400"/>
              </a:spcBef>
              <a:defRPr sz="3067"/>
            </a:pPr>
            <a:r>
              <a:t>Cerchi</a:t>
            </a:r>
          </a:p>
          <a:p>
            <a:pPr marL="359663" indent="-359663" defTabSz="487044">
              <a:spcBef>
                <a:spcPts val="3400"/>
              </a:spcBef>
              <a:defRPr sz="3067"/>
            </a:pPr>
            <a:r>
              <a:t>Tunnel</a:t>
            </a:r>
          </a:p>
        </p:txBody>
      </p:sp>
      <p:pic>
        <p:nvPicPr>
          <p:cNvPr id="143" name="unnamed.jpg" descr="unnam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3169" y="5091133"/>
            <a:ext cx="9911223" cy="5946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unnamed.png" descr="unnam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33729" y="11466137"/>
            <a:ext cx="2552168" cy="1923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 BENEFICI DELLA PSICOMOTRICITA’ NELL’ETA’ PRESCOLAR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62280">
              <a:defRPr sz="6272"/>
            </a:pPr>
            <a:r>
              <a:t>I BENEFICI DELLA PSICOMOTRICITA’ NELL’ETA’ PRESCOLARE</a:t>
            </a:r>
          </a:p>
          <a:p>
            <a:pPr defTabSz="462280">
              <a:defRPr sz="6272"/>
            </a:pPr>
            <a:r>
              <a:t>(Articoli,video e testimonianze)</a:t>
            </a:r>
          </a:p>
        </p:txBody>
      </p:sp>
      <p:sp>
        <p:nvSpPr>
          <p:cNvPr id="147" name="https://www.humanitas-care.it/cure/psicomotricita-infantile/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6927" indent="-566927" defTabSz="767715">
              <a:spcBef>
                <a:spcPts val="5400"/>
              </a:spcBef>
              <a:defRPr sz="4836"/>
            </a:pPr>
            <a:r>
              <a:rPr u="sng">
                <a:hlinkClick r:id="rId2" invalidUrl="" action="" tgtFrame="" tooltip="" history="1" highlightClick="0" endSnd="0"/>
              </a:rPr>
              <a:t>https://www.humanitas-care.it/cure/psicomotricita-infantile/</a:t>
            </a:r>
          </a:p>
          <a:p>
            <a:pPr marL="566927" indent="-566927" defTabSz="767715">
              <a:spcBef>
                <a:spcPts val="5400"/>
              </a:spcBef>
              <a:defRPr sz="4836"/>
            </a:pPr>
            <a:r>
              <a:rPr u="sng">
                <a:hlinkClick r:id="rId3" invalidUrl="" action="" tgtFrame="" tooltip="" history="1" highlightClick="0" endSnd="0"/>
              </a:rPr>
              <a:t>https://www.pediatrico.roma.it/psicomotricita-per-bambini-che-cose-e-a-cosa-serve/</a:t>
            </a:r>
          </a:p>
          <a:p>
            <a:pPr marL="566927" indent="-566927" defTabSz="767715">
              <a:spcBef>
                <a:spcPts val="5400"/>
              </a:spcBef>
              <a:defRPr sz="4836"/>
            </a:pPr>
            <a:r>
              <a:rPr u="sng">
                <a:hlinkClick r:id="rId4" invalidUrl="" action="" tgtFrame="" tooltip="" history="1" highlightClick="0" endSnd="0"/>
              </a:rPr>
              <a:t>https://spazioconnessioni.it/la-psicomotricita-nellinfanzia-obiettivi-e-metodi/</a:t>
            </a:r>
          </a:p>
          <a:p>
            <a:pPr marL="566927" indent="-566927" defTabSz="767715">
              <a:spcBef>
                <a:spcPts val="5400"/>
              </a:spcBef>
              <a:defRPr sz="4836"/>
            </a:pPr>
            <a:r>
              <a:rPr u="sng">
                <a:hlinkClick r:id="rId5" invalidUrl="" action="" tgtFrame="" tooltip="" history="1" highlightClick="0" endSnd="0"/>
              </a:rPr>
              <a:t>https://www.youtube.com/watch?v=0AyIiLNxVbI</a:t>
            </a:r>
          </a:p>
          <a:p>
            <a:pPr marL="566927" indent="-566927" defTabSz="767715">
              <a:spcBef>
                <a:spcPts val="5400"/>
              </a:spcBef>
              <a:defRPr sz="4836"/>
            </a:pPr>
            <a:r>
              <a:rPr u="sng">
                <a:hlinkClick r:id="rId6" invalidUrl="" action="" tgtFrame="" tooltip="" history="1" highlightClick="0" endSnd="0"/>
              </a:rPr>
              <a:t>https://www.centroleonardo-psicologia.net/servizi/167-psicomotricita.html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s.jpeg" descr="images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6291" r="0" b="16291"/>
          <a:stretch>
            <a:fillRect/>
          </a:stretch>
        </p:blipFill>
        <p:spPr>
          <a:xfrm>
            <a:off x="4083829" y="1644387"/>
            <a:ext cx="16708455" cy="7495916"/>
          </a:xfrm>
          <a:prstGeom prst="rect">
            <a:avLst/>
          </a:prstGeom>
        </p:spPr>
      </p:pic>
      <p:sp>
        <p:nvSpPr>
          <p:cNvPr id="150" name="OBIETTIVO:DIVERTIMENTO E SVILUPPO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94360">
              <a:defRPr sz="8064"/>
            </a:lvl1pPr>
          </a:lstStyle>
          <a:p>
            <a:pPr/>
            <a:r>
              <a:t>OBIETTIVO:DIVERTIMENTO E SVILUPPO!</a:t>
            </a:r>
          </a:p>
        </p:txBody>
      </p:sp>
      <p:pic>
        <p:nvPicPr>
          <p:cNvPr id="151" name="unnamed.png" descr="unnam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67804" y="11379200"/>
            <a:ext cx="2661817" cy="200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